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handoutMasterIdLst>
    <p:handoutMasterId r:id="rId16"/>
  </p:handoutMasterIdLst>
  <p:sldIdLst>
    <p:sldId id="257" r:id="rId2"/>
    <p:sldId id="258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71" r:id="rId12"/>
    <p:sldId id="268" r:id="rId13"/>
    <p:sldId id="269" r:id="rId14"/>
    <p:sldId id="272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IRANSans" panose="020B0506030804020204" pitchFamily="34" charset="-78"/>
      <p:regular r:id="rId23"/>
      <p:bold r:id="rId24"/>
    </p:embeddedFont>
    <p:embeddedFont>
      <p:font typeface="IRANSans Black" panose="020B0506030804020204" pitchFamily="34" charset="-78"/>
      <p:bold r:id="rId25"/>
    </p:embeddedFont>
    <p:embeddedFont>
      <p:font typeface="IRANSans Light" panose="020B0506030804020204" pitchFamily="34" charset="-78"/>
      <p:regular r:id="rId26"/>
    </p:embeddedFont>
    <p:embeddedFont>
      <p:font typeface="IRANSans UltraLight" panose="020B0506030804020204" pitchFamily="34" charset="-78"/>
      <p:regular r:id="rId27"/>
    </p:embeddedFont>
    <p:embeddedFont>
      <p:font typeface="Vazir" panose="020B0604020202020204" charset="-78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6A6D"/>
    <a:srgbClr val="AF2E30"/>
    <a:srgbClr val="FFFFFF"/>
    <a:srgbClr val="A52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4CE33A-E57A-4EB9-ACC4-E5261D0F20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50774-07B4-4D49-B7CF-A4749A0D1F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D7D4F-B09C-45F0-929C-7DFF510BF7DD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236E6-A5A8-48C1-94E7-05F264C4BC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61688-BFBB-4E6B-9E58-0996F0A3DF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4F695-4FEC-4E5B-9463-F2268155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2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B6EB4F-7943-4D2D-B668-F9C511CCDDE9}"/>
              </a:ext>
            </a:extLst>
          </p:cNvPr>
          <p:cNvSpPr/>
          <p:nvPr userDrawn="1"/>
        </p:nvSpPr>
        <p:spPr>
          <a:xfrm>
            <a:off x="-1" y="6653813"/>
            <a:ext cx="12192000" cy="146183"/>
          </a:xfrm>
          <a:prstGeom prst="rect">
            <a:avLst/>
          </a:prstGeom>
          <a:solidFill>
            <a:srgbClr val="A52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F31826-E9DF-4249-9744-274C760102D3}"/>
              </a:ext>
            </a:extLst>
          </p:cNvPr>
          <p:cNvSpPr/>
          <p:nvPr userDrawn="1"/>
        </p:nvSpPr>
        <p:spPr>
          <a:xfrm>
            <a:off x="-1" y="6792002"/>
            <a:ext cx="12192001" cy="65998"/>
          </a:xfrm>
          <a:prstGeom prst="rect">
            <a:avLst/>
          </a:prstGeom>
          <a:solidFill>
            <a:srgbClr val="D86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2E2D6473-DF6D-4702-B328-E0DD40540A4E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26F7E3A-B166-407D-9866-32884E7D5B37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28FC5F6-F338-4AE4-BB23-26385BCFC423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3F3CD27-4B8E-4D3F-B496-29BDADD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55FA3-FA1A-49EA-93E0-6B3345AAA2F3}"/>
              </a:ext>
            </a:extLst>
          </p:cNvPr>
          <p:cNvSpPr txBox="1"/>
          <p:nvPr userDrawn="1"/>
        </p:nvSpPr>
        <p:spPr>
          <a:xfrm>
            <a:off x="794552" y="224616"/>
            <a:ext cx="474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/>
                </a:solidFill>
                <a:latin typeface="IRANSans UltraLight" panose="020B0506030804020204" pitchFamily="34" charset="-78"/>
                <a:cs typeface="IRANSans UltraLight" panose="020B0506030804020204" pitchFamily="34" charset="-78"/>
              </a:rPr>
              <a:t>بررسی محبوب ترین بازار فروش کالاهای دست دوم</a:t>
            </a:r>
            <a:endParaRPr lang="en-US" dirty="0">
              <a:solidFill>
                <a:schemeClr val="bg1"/>
              </a:solidFill>
              <a:latin typeface="IRANSans UltraLight" panose="020B0506030804020204" pitchFamily="34" charset="-78"/>
              <a:cs typeface="IRANSans UltraLight" panose="020B0506030804020204" pitchFamily="34" charset="-78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20EBB0C4-6273-4C6E-B9BD-2EDC30F1CD52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19AB4D41-86C1-4908-B66A-0B50CEB3BF29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6426E2C-56C1-4E0D-A793-0088A7FDD37E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8C39B41-D8B5-4052-B551-9B5525EAA8B6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4D94136C-8742-45B2-AF27-D93DF72833A9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C9CAD897-D46E-4AD2-BD9B-49DD3E640873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260E97-8F7A-46DD-95B8-8AEA711C70F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" y="-7073"/>
            <a:ext cx="12192000" cy="1675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6653813"/>
            <a:ext cx="12192000" cy="146183"/>
          </a:xfrm>
          <a:prstGeom prst="rect">
            <a:avLst/>
          </a:prstGeom>
          <a:solidFill>
            <a:srgbClr val="A52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" y="6792002"/>
            <a:ext cx="12192001" cy="65998"/>
          </a:xfrm>
          <a:prstGeom prst="rect">
            <a:avLst/>
          </a:prstGeom>
          <a:solidFill>
            <a:srgbClr val="D86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799" y="1267737"/>
            <a:ext cx="10058400" cy="85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a-IR" dirty="0"/>
              <a:t>عنوان تستی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259952"/>
            <a:ext cx="10058400" cy="36002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a-IR" b="0" i="0" dirty="0">
                <a:solidFill>
                  <a:srgbClr val="212529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لورم ایپسوم متن ساختگی با تولید سادگی نامفهوم از صنعت چاپ، و با استفاده از طراحان گرافیک است، چاپگرها و متون بلکه روزنامه و مجله در ستون و سطرآنچنان که لازم است، و برای شرایط فعلی تکنولوژی مورد نیاز، و کاربردهای متنوع با هدف بهبود ابزارهای کاربردی می باشد، کتابهای زیادی در شصت و سه درصد گذشته حال و آینده، شناخت فراوان جامعه و متخصصان را می طلبد، تا با نرم افزارها شناخت بیشتری را برای طراحان رایانه ای علی الخصوص طراحان خلاقی، و فرهنگ پیشرو در زبان فارسی ایجاد کرد، در این صورت می توان امید داشت که تمام و دشواری موجود در ارائه راهکارها، و شرایط سخت تایپ به پایان رسد و زمان مورد نیاز شامل حروفچینی دستاوردهای اصلی، و جوابگوی سوالات پیوسته اهل دنیای موجود طراحی اساسا مورد استفاده قرار گیرد.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58239" y="218390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IRANSans Black" panose="020B0506030804020204" pitchFamily="34" charset="-78"/>
          <a:ea typeface="+mj-ea"/>
          <a:cs typeface="IRANSans Black" panose="020B0506030804020204" pitchFamily="34" charset="-78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IRANSans Light" panose="020B0506030804020204" pitchFamily="34" charset="-78"/>
          <a:ea typeface="+mn-ea"/>
          <a:cs typeface="IRANSans Light" panose="020B0506030804020204" pitchFamily="34" charset="-78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A2BA-5F68-4F76-A3ED-053FC1CF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4915" y="1179089"/>
            <a:ext cx="10058400" cy="145075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6A192-C25A-41CF-8D32-DB018AD51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53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571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۶. وسایل شخصی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6146" name="Picture 2" descr="لباس کفش کیف و لوازم آرایشی زنانه - پارس گرافیک">
            <a:extLst>
              <a:ext uri="{FF2B5EF4-FFF2-40B4-BE49-F238E27FC236}">
                <a16:creationId xmlns:a16="http://schemas.microsoft.com/office/drawing/2014/main" id="{DBE82589-408F-4EB1-A116-4E0880AC18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2"/>
          <a:stretch/>
        </p:blipFill>
        <p:spPr bwMode="auto">
          <a:xfrm>
            <a:off x="1163147" y="2256162"/>
            <a:ext cx="5163566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شوقی که با گذر از بازار مهر می میرد">
            <a:extLst>
              <a:ext uri="{FF2B5EF4-FFF2-40B4-BE49-F238E27FC236}">
                <a16:creationId xmlns:a16="http://schemas.microsoft.com/office/drawing/2014/main" id="{A9B62C6A-9B2A-4DCB-891A-27C5804E3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713" y="2256161"/>
            <a:ext cx="4798486" cy="359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۷. سرگرمی و فراغت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7A8ADC-92DD-473A-BE23-778FD2BE3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grayscl/>
          </a:blip>
          <a:srcRect b="8393"/>
          <a:stretch/>
        </p:blipFill>
        <p:spPr bwMode="auto">
          <a:xfrm>
            <a:off x="3748599" y="2391093"/>
            <a:ext cx="4830931" cy="362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A2C242-59A8-45E8-9840-8FB97EA5AE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58352" b="7023"/>
          <a:stretch/>
        </p:blipFill>
        <p:spPr>
          <a:xfrm>
            <a:off x="2019673" y="2233389"/>
            <a:ext cx="1630534" cy="3892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79016-3D4C-4D01-897B-D1E6F5C67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58352" b="7023"/>
          <a:stretch/>
        </p:blipFill>
        <p:spPr>
          <a:xfrm>
            <a:off x="8677922" y="2233390"/>
            <a:ext cx="1630534" cy="38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76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۸. اجتماعی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8196" name="Picture 4" descr="سالن همایش را چگونه باید انتخاب کرد؟ 7 نکته مهم برای انتخاب سالن همایش را  در این نوشته بخوانید">
            <a:extLst>
              <a:ext uri="{FF2B5EF4-FFF2-40B4-BE49-F238E27FC236}">
                <a16:creationId xmlns:a16="http://schemas.microsoft.com/office/drawing/2014/main" id="{D5C9E825-FD94-45B8-9F6E-17306309D3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/>
          <a:stretch/>
        </p:blipFill>
        <p:spPr bwMode="auto">
          <a:xfrm>
            <a:off x="6095999" y="2260600"/>
            <a:ext cx="5029199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حضور داوطلبانه مردم در کانون های محیط زیست قابل تحسین است - خبرگزاری مهر |  اخبار ایران و جهان | Mehr News Agency">
            <a:extLst>
              <a:ext uri="{FF2B5EF4-FFF2-40B4-BE49-F238E27FC236}">
                <a16:creationId xmlns:a16="http://schemas.microsoft.com/office/drawing/2014/main" id="{F27F79FD-D2E5-4EE3-9631-AC682A97F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1"/>
          <a:stretch/>
        </p:blipFill>
        <p:spPr bwMode="auto">
          <a:xfrm>
            <a:off x="1132459" y="2260600"/>
            <a:ext cx="4963541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0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۹. برای کسب و کار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10242" name="Picture 2" descr="COVID-19&amp;#39;s impact on wholesale stores | 2020-07-23 | Supermarket Perimeter">
            <a:extLst>
              <a:ext uri="{FF2B5EF4-FFF2-40B4-BE49-F238E27FC236}">
                <a16:creationId xmlns:a16="http://schemas.microsoft.com/office/drawing/2014/main" id="{16875D10-F738-4E26-BA7B-E41EA6146A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7" r="-12087"/>
          <a:stretch/>
        </p:blipFill>
        <p:spPr bwMode="auto">
          <a:xfrm>
            <a:off x="1247550" y="2216212"/>
            <a:ext cx="5351685" cy="35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بیمه نامه ماشین آلات و تجهیزات پیمانکاران">
            <a:extLst>
              <a:ext uri="{FF2B5EF4-FFF2-40B4-BE49-F238E27FC236}">
                <a16:creationId xmlns:a16="http://schemas.microsoft.com/office/drawing/2014/main" id="{38A93441-0B10-428E-AEA4-82AC6128E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1" t="763" r="10025" b="17022"/>
          <a:stretch/>
        </p:blipFill>
        <p:spPr bwMode="auto">
          <a:xfrm>
            <a:off x="5952479" y="2216212"/>
            <a:ext cx="5172720" cy="356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523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۱۰. استخدام و کاریابی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4098" name="Picture 2" descr="What to Do After Accepting a Job Offer | Robert Half">
            <a:extLst>
              <a:ext uri="{FF2B5EF4-FFF2-40B4-BE49-F238E27FC236}">
                <a16:creationId xmlns:a16="http://schemas.microsoft.com/office/drawing/2014/main" id="{8BBE6E38-6E50-4C21-9C4A-89C295CBB4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t="761" r="-9483" b="-761"/>
          <a:stretch/>
        </p:blipFill>
        <p:spPr bwMode="auto">
          <a:xfrm>
            <a:off x="1149658" y="2215457"/>
            <a:ext cx="5481960" cy="365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ob Opportunities for Students During COVID-19">
            <a:extLst>
              <a:ext uri="{FF2B5EF4-FFF2-40B4-BE49-F238E27FC236}">
                <a16:creationId xmlns:a16="http://schemas.microsoft.com/office/drawing/2014/main" id="{E7158346-CB21-407E-8351-8EA70F703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6"/>
          <a:stretch/>
        </p:blipFill>
        <p:spPr bwMode="auto">
          <a:xfrm>
            <a:off x="6050131" y="2211018"/>
            <a:ext cx="5075068" cy="36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8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Kitchen Appliances, For Personal, Untitled Marketing Services | ID:  23326090955">
            <a:extLst>
              <a:ext uri="{FF2B5EF4-FFF2-40B4-BE49-F238E27FC236}">
                <a16:creationId xmlns:a16="http://schemas.microsoft.com/office/drawing/2014/main" id="{47912A5B-712B-4848-9862-48CA1489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86" y="2845293"/>
            <a:ext cx="3303121" cy="326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F464B-74F2-402B-86C8-CB2BC196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24235"/>
            <a:ext cx="10058400" cy="1450757"/>
          </a:xfrm>
        </p:spPr>
        <p:txBody>
          <a:bodyPr/>
          <a:lstStyle/>
          <a:p>
            <a:pPr algn="ctr"/>
            <a:r>
              <a:rPr lang="fa-IR" b="1" dirty="0"/>
              <a:t>مقدمه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BB82A-00AB-451E-B6D7-75CF7A49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b="1" dirty="0">
                <a:latin typeface="IRANSans UltraLight" panose="020B0506030804020204" pitchFamily="34" charset="-78"/>
                <a:cs typeface="IRANSans UltraLight" panose="020B0506030804020204" pitchFamily="34" charset="-78"/>
              </a:rPr>
              <a:t>وبسایت و اپلیکیشن دیوار، محلی برای خرید و فروش کالای دست دوم</a:t>
            </a:r>
            <a:endParaRPr lang="en-US" sz="2400" b="1" dirty="0">
              <a:latin typeface="IRANSans UltraLight" panose="020B0506030804020204" pitchFamily="34" charset="-78"/>
              <a:cs typeface="IRANSans UltraLight" panose="020B0506030804020204" pitchFamily="34" charset="-78"/>
            </a:endParaRPr>
          </a:p>
        </p:txBody>
      </p:sp>
      <p:pic>
        <p:nvPicPr>
          <p:cNvPr id="1028" name="Picture 4" descr="با خرید لوازم دست دوم اون چیزی که فکرشم نمیکردی بخر!! ثبت آگهی شپینو">
            <a:extLst>
              <a:ext uri="{FF2B5EF4-FFF2-40B4-BE49-F238E27FC236}">
                <a16:creationId xmlns:a16="http://schemas.microsoft.com/office/drawing/2014/main" id="{ABA5F0FF-D012-4EAF-BD27-EA7CBC426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55" y="2954729"/>
            <a:ext cx="2639614" cy="305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کاراسان - ویرگول">
            <a:extLst>
              <a:ext uri="{FF2B5EF4-FFF2-40B4-BE49-F238E27FC236}">
                <a16:creationId xmlns:a16="http://schemas.microsoft.com/office/drawing/2014/main" id="{277E389E-BC58-4FF7-9ADD-4326F0FEC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936" y="3000652"/>
            <a:ext cx="4519255" cy="298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39" y="2260600"/>
            <a:ext cx="6403248" cy="3598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/>
              <a:t>بازار بدون دلال و واسطه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78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B277-A912-4A5D-A496-0C240177F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a-IR" sz="6600" dirty="0"/>
              <a:t>بازار های دیوار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D08FA-E481-48D7-8BAA-8074A9197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a-IR" sz="3200" spc="0" dirty="0">
                <a:latin typeface="IRANSans UltraLight" panose="020B0506030804020204" pitchFamily="34" charset="-78"/>
                <a:cs typeface="IRANSans UltraLight" panose="020B0506030804020204" pitchFamily="34" charset="-78"/>
              </a:rPr>
              <a:t>۱۰ دسته</a:t>
            </a:r>
            <a:r>
              <a:rPr lang="en-US" sz="3200" spc="0" dirty="0">
                <a:latin typeface="IRANSans UltraLight" panose="020B0506030804020204" pitchFamily="34" charset="-78"/>
                <a:cs typeface="IRANSans UltraLight" panose="020B0506030804020204" pitchFamily="34" charset="-78"/>
              </a:rPr>
              <a:t> </a:t>
            </a:r>
            <a:r>
              <a:rPr lang="fa-IR" sz="3200" spc="0" dirty="0">
                <a:latin typeface="IRANSans UltraLight" panose="020B0506030804020204" pitchFamily="34" charset="-78"/>
                <a:cs typeface="IRANSans UltraLight" panose="020B0506030804020204" pitchFamily="34" charset="-78"/>
              </a:rPr>
              <a:t>اصلی</a:t>
            </a:r>
            <a:endParaRPr lang="en-US" sz="3200" spc="0" dirty="0">
              <a:latin typeface="IRANSans UltraLight" panose="020B0506030804020204" pitchFamily="34" charset="-78"/>
              <a:cs typeface="IRANSans UltraLight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856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۱. املاک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2050" name="Picture 2" descr="خرید و فروش آپارتمان و املاک مسکونی در تهران - بلاگ ملکانا - مرجع مطالب و  اخبار مسکن">
            <a:extLst>
              <a:ext uri="{FF2B5EF4-FFF2-40B4-BE49-F238E27FC236}">
                <a16:creationId xmlns:a16="http://schemas.microsoft.com/office/drawing/2014/main" id="{79492807-AA20-4698-B9F5-79E795F830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92" y="2488157"/>
            <a:ext cx="4669084" cy="30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رشد 50درصدی خرید و فروش آپارتمان در آذرماه – دفتر املاک 62">
            <a:extLst>
              <a:ext uri="{FF2B5EF4-FFF2-40B4-BE49-F238E27FC236}">
                <a16:creationId xmlns:a16="http://schemas.microsoft.com/office/drawing/2014/main" id="{24DEEEAE-BB87-4F25-97C0-56DF736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581" y="2488157"/>
            <a:ext cx="4467701" cy="30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7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۲. وسایل نقلیه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3074" name="Picture 2" descr="بهترین سایت‌های خرید و فروش تخصصی خودرو؛ خودروی صفر و کارکرده را با بهترین  قیمت بخرید - درجه">
            <a:extLst>
              <a:ext uri="{FF2B5EF4-FFF2-40B4-BE49-F238E27FC236}">
                <a16:creationId xmlns:a16="http://schemas.microsoft.com/office/drawing/2014/main" id="{00DD45D3-5BA6-47EF-BFB4-2FDFCEB15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338" y="2459115"/>
            <a:ext cx="4653825" cy="301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خرید و فروش وسایل نقلیه اینترنتی شد – پایگاه خبری آرمان اقتصادی">
            <a:extLst>
              <a:ext uri="{FF2B5EF4-FFF2-40B4-BE49-F238E27FC236}">
                <a16:creationId xmlns:a16="http://schemas.microsoft.com/office/drawing/2014/main" id="{EAA2A8F0-9FC1-4070-8666-A0268040F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 b="6267"/>
          <a:stretch/>
        </p:blipFill>
        <p:spPr bwMode="auto">
          <a:xfrm>
            <a:off x="5861163" y="2459114"/>
            <a:ext cx="5264036" cy="30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۳. لوازم الکترونیکی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7172" name="Picture 4" descr="فروش قطعات اصلی و جانبی کامپیوتر ، فروش لپ تاپ موبایل و تبلت">
            <a:extLst>
              <a:ext uri="{FF2B5EF4-FFF2-40B4-BE49-F238E27FC236}">
                <a16:creationId xmlns:a16="http://schemas.microsoft.com/office/drawing/2014/main" id="{59DEEAEC-0D4B-4B75-A4A7-C3F928F4B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19" y="2241612"/>
            <a:ext cx="5073680" cy="349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دانلود فروش انواع لوازم جانبی کامپیوتر , موبایل و تبلت">
            <a:extLst>
              <a:ext uri="{FF2B5EF4-FFF2-40B4-BE49-F238E27FC236}">
                <a16:creationId xmlns:a16="http://schemas.microsoft.com/office/drawing/2014/main" id="{C0449E69-B00F-4496-916F-43F012FD3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" t="2091" r="2161" b="1961"/>
          <a:stretch/>
        </p:blipFill>
        <p:spPr bwMode="auto">
          <a:xfrm>
            <a:off x="1128758" y="2507941"/>
            <a:ext cx="4967242" cy="305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۴. مربوط به خانه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5122" name="Picture 2" descr="توقف خرید و فروش در بازار لوازم خانگی - بهار نیوز">
            <a:extLst>
              <a:ext uri="{FF2B5EF4-FFF2-40B4-BE49-F238E27FC236}">
                <a16:creationId xmlns:a16="http://schemas.microsoft.com/office/drawing/2014/main" id="{0D588D95-F666-4E18-A9EF-BE4114C40A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54"/>
          <a:stretch/>
        </p:blipFill>
        <p:spPr bwMode="auto">
          <a:xfrm>
            <a:off x="1236281" y="2247284"/>
            <a:ext cx="4804974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قصد مهاجرت دارید؟ اینجا بفروشید | ده نکته درمورد فروش لوازم دست دوم">
            <a:extLst>
              <a:ext uri="{FF2B5EF4-FFF2-40B4-BE49-F238E27FC236}">
                <a16:creationId xmlns:a16="http://schemas.microsoft.com/office/drawing/2014/main" id="{D6E3D61E-6A3E-4169-9A5B-B1111BFF2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7" t="-21" r="12339" b="21"/>
          <a:stretch/>
        </p:blipFill>
        <p:spPr bwMode="auto">
          <a:xfrm>
            <a:off x="6041255" y="2247284"/>
            <a:ext cx="5029199" cy="359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3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latin typeface="Vazir" pitchFamily="2" charset="-78"/>
                <a:cs typeface="Vazir" pitchFamily="2" charset="-78"/>
              </a:rPr>
              <a:t>۵. خدمات</a:t>
            </a:r>
            <a:endParaRPr lang="en-US" b="1" dirty="0">
              <a:latin typeface="Vazir" pitchFamily="2" charset="-78"/>
              <a:cs typeface="Vazir" pitchFamily="2" charset="-78"/>
            </a:endParaRPr>
          </a:p>
        </p:txBody>
      </p:sp>
      <p:pic>
        <p:nvPicPr>
          <p:cNvPr id="11272" name="Picture 8" descr="10 شغل پر در آمد ایران - جابیکو">
            <a:extLst>
              <a:ext uri="{FF2B5EF4-FFF2-40B4-BE49-F238E27FC236}">
                <a16:creationId xmlns:a16="http://schemas.microsoft.com/office/drawing/2014/main" id="{7C42F14F-EF8D-44F5-82EA-A0D1C37A5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36" r="16416"/>
          <a:stretch/>
        </p:blipFill>
        <p:spPr bwMode="auto">
          <a:xfrm>
            <a:off x="2731362" y="2256513"/>
            <a:ext cx="67292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9334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329</TotalTime>
  <Words>67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IRANSans UltraLight</vt:lpstr>
      <vt:lpstr>Calibri Light</vt:lpstr>
      <vt:lpstr>Calibri</vt:lpstr>
      <vt:lpstr>IRANSans</vt:lpstr>
      <vt:lpstr>IRANSans Black</vt:lpstr>
      <vt:lpstr>Vazir</vt:lpstr>
      <vt:lpstr>IRANSans Light</vt:lpstr>
      <vt:lpstr>Arial</vt:lpstr>
      <vt:lpstr>Retrospect</vt:lpstr>
      <vt:lpstr>PowerPoint Presentation</vt:lpstr>
      <vt:lpstr>مقدمه</vt:lpstr>
      <vt:lpstr>بازار بدون دلال و واسطه</vt:lpstr>
      <vt:lpstr>بازار های دیوار</vt:lpstr>
      <vt:lpstr>۱. املاک</vt:lpstr>
      <vt:lpstr>۲. وسایل نقلیه</vt:lpstr>
      <vt:lpstr>۳. لوازم الکترونیکی</vt:lpstr>
      <vt:lpstr>۴. مربوط به خانه</vt:lpstr>
      <vt:lpstr>۵. خدمات</vt:lpstr>
      <vt:lpstr>۶. وسایل شخصی</vt:lpstr>
      <vt:lpstr>۷. سرگرمی و فراغت</vt:lpstr>
      <vt:lpstr>۸. اجتماعی</vt:lpstr>
      <vt:lpstr>۹. برای کسب و کار</vt:lpstr>
      <vt:lpstr>۱۰. استخدام و کاریابی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 Amin Rasouli</dc:creator>
  <cp:lastModifiedBy>Mohamma Amin Rasouli</cp:lastModifiedBy>
  <cp:revision>13</cp:revision>
  <dcterms:created xsi:type="dcterms:W3CDTF">2021-10-14T13:14:11Z</dcterms:created>
  <dcterms:modified xsi:type="dcterms:W3CDTF">2021-10-15T12:16:52Z</dcterms:modified>
</cp:coreProperties>
</file>